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60" r:id="rId2"/>
    <p:sldId id="313" r:id="rId3"/>
    <p:sldId id="314" r:id="rId4"/>
    <p:sldId id="329" r:id="rId5"/>
    <p:sldId id="295" r:id="rId6"/>
    <p:sldId id="315" r:id="rId7"/>
    <p:sldId id="317" r:id="rId8"/>
    <p:sldId id="318" r:id="rId9"/>
    <p:sldId id="319" r:id="rId10"/>
    <p:sldId id="320" r:id="rId11"/>
    <p:sldId id="326" r:id="rId12"/>
    <p:sldId id="327" r:id="rId13"/>
    <p:sldId id="316" r:id="rId14"/>
    <p:sldId id="297" r:id="rId15"/>
    <p:sldId id="328" r:id="rId16"/>
    <p:sldId id="322" r:id="rId17"/>
    <p:sldId id="321" r:id="rId18"/>
    <p:sldId id="292" r:id="rId19"/>
    <p:sldId id="323" r:id="rId20"/>
    <p:sldId id="324" r:id="rId21"/>
    <p:sldId id="330" r:id="rId22"/>
    <p:sldId id="325" r:id="rId2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8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1914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81426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BA71B-5BCA-44DA-A8CC-A7F038702C9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129FC-C943-47DF-8055-1FEDAA12EA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66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  <p:sldLayoutId id="214748366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84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81513" y="8711"/>
            <a:ext cx="6515100" cy="66836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82412" y="1118027"/>
            <a:ext cx="3555250" cy="80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5306" tIns="32653" rIns="65306" bIns="32653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Д.СЕР</a:t>
            </a:r>
            <a:r>
              <a:rPr lang="kk-KZ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КБАЕВ</a:t>
            </a:r>
            <a:r>
              <a:rPr lang="kk-KZ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атындағы </a:t>
            </a:r>
          </a:p>
          <a:p>
            <a:pPr algn="ctr"/>
            <a:r>
              <a:rPr lang="kk-KZ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ШЫҒЫС Қ</a:t>
            </a:r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АЗА</a:t>
            </a:r>
            <a:r>
              <a:rPr lang="kk-KZ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СТАН </a:t>
            </a:r>
            <a:r>
              <a:rPr lang="kk-KZ" alt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ТЕХНИКАЛЫҚ  </a:t>
            </a:r>
            <a:r>
              <a:rPr lang="kk-KZ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УНИВЕРСИТЕТІ</a:t>
            </a:r>
            <a:endParaRPr lang="ru-RU" alt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5317886" y="1129642"/>
            <a:ext cx="3746377" cy="80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5306" tIns="32653" rIns="65306" bIns="32653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ВОСТОЧНО-КАЗАХСТАНСКИЙ </a:t>
            </a:r>
            <a:r>
              <a:rPr lang="ru-RU" alt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ТЕХНИЧЕСКИЙ  </a:t>
            </a:r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УНИВЕРСИТЕТ </a:t>
            </a:r>
          </a:p>
          <a:p>
            <a:pPr algn="ctr"/>
            <a:r>
              <a:rPr lang="ru-RU" alt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им. Д.СЕРИКБАЕВА</a:t>
            </a:r>
            <a:endParaRPr lang="ru-RU" alt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D:\получ ф 06.05\01ЛОГОТИП_самый послед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7" r="27929" b="36172"/>
          <a:stretch/>
        </p:blipFill>
        <p:spPr bwMode="auto">
          <a:xfrm>
            <a:off x="3717399" y="465678"/>
            <a:ext cx="1839698" cy="170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92486" y="3967609"/>
            <a:ext cx="404191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b="1" i="1" dirty="0" smtClean="0">
              <a:solidFill>
                <a:srgbClr val="0070C0"/>
              </a:solidFill>
            </a:endParaRPr>
          </a:p>
          <a:p>
            <a:endParaRPr lang="ru-RU" sz="1800" b="1" i="1" dirty="0">
              <a:solidFill>
                <a:srgbClr val="0070C0"/>
              </a:solidFill>
            </a:endParaRPr>
          </a:p>
          <a:p>
            <a:endParaRPr lang="ru-RU" sz="1800" b="1" i="1" dirty="0" smtClean="0">
              <a:solidFill>
                <a:srgbClr val="0070C0"/>
              </a:solidFill>
            </a:endParaRPr>
          </a:p>
          <a:p>
            <a:endParaRPr lang="ru-RU" sz="1800" b="1" i="1" dirty="0" smtClean="0">
              <a:solidFill>
                <a:srgbClr val="0070C0"/>
              </a:solidFill>
            </a:endParaRPr>
          </a:p>
          <a:p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Доцент кафедры </a:t>
            </a:r>
          </a:p>
          <a:p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история Казахстана и СПД, </a:t>
            </a:r>
          </a:p>
          <a:p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к.и.н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РК и РФ  </a:t>
            </a:r>
          </a:p>
          <a:p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Х.С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Қалиева</a:t>
            </a:r>
            <a:endParaRPr lang="ru-RU" sz="2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7166" y="3275112"/>
            <a:ext cx="68911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Введение в курс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«СОВРЕМЕННАЯ ИСТОРИЯ КАЗАХСТАНА» 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7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3582" y="532249"/>
            <a:ext cx="804406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  <a:latin typeface="Georgia" pitchFamily="18" charset="0"/>
              </a:rPr>
              <a:t>План лекции:</a:t>
            </a:r>
            <a:endParaRPr lang="kk-KZ" sz="24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endParaRPr lang="kk-KZ" sz="24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AutoNum type="arabicPeriod"/>
            </a:pP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Понятие «История».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AutoNum type="arabicPeriod"/>
            </a:pP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История</a:t>
            </a: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– </a:t>
            </a: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многоотраслевая наука.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AutoNum type="arabicPeriod"/>
            </a:pP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Цель курса «СИК».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AutoNum type="arabicPeriod"/>
            </a:pP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Темы курса «СИК».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AutoNum type="arabicPeriod"/>
            </a:pP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Литература по курсу.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AutoNum type="arabicPeriod"/>
            </a:pPr>
            <a:endParaRPr lang="kk-KZ" sz="2400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AutoNum type="arabicPeriod"/>
            </a:pPr>
            <a:endParaRPr lang="ru-RU" sz="2400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59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7671" y="1486069"/>
            <a:ext cx="4287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  <a:latin typeface="Georgia" pitchFamily="18" charset="0"/>
              </a:rPr>
              <a:t>1. </a:t>
            </a:r>
            <a:r>
              <a:rPr lang="kk-KZ" sz="2400" b="1" dirty="0">
                <a:solidFill>
                  <a:srgbClr val="0070C0"/>
                </a:solidFill>
                <a:latin typeface="Georgia" pitchFamily="18" charset="0"/>
              </a:rPr>
              <a:t>«Понятие «История».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49" y="2680322"/>
            <a:ext cx="3262313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682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384" y="-6350"/>
            <a:ext cx="9190383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4070" y="827976"/>
            <a:ext cx="759349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Первоначальное значение слова </a:t>
            </a:r>
            <a:r>
              <a:rPr lang="ru-RU" sz="2800" b="1" dirty="0">
                <a:solidFill>
                  <a:srgbClr val="0070C0"/>
                </a:solidFill>
              </a:rPr>
              <a:t>«история» </a:t>
            </a:r>
            <a:r>
              <a:rPr lang="ru-RU" sz="2800" dirty="0">
                <a:solidFill>
                  <a:srgbClr val="0070C0"/>
                </a:solidFill>
              </a:rPr>
              <a:t>восходит к древнегреческому термину, означавшему </a:t>
            </a:r>
            <a:r>
              <a:rPr lang="ru-RU" sz="2800" b="1" i="1" dirty="0">
                <a:solidFill>
                  <a:srgbClr val="0070C0"/>
                </a:solidFill>
              </a:rPr>
              <a:t>«расспрашивание, узнавание, установление, добывание знаний». 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endParaRPr lang="ru-RU" sz="2800" b="1" i="1" dirty="0">
              <a:solidFill>
                <a:srgbClr val="0070C0"/>
              </a:solidFill>
            </a:endParaRPr>
          </a:p>
          <a:p>
            <a:r>
              <a:rPr lang="ru-RU" sz="2800" dirty="0" smtClean="0">
                <a:solidFill>
                  <a:srgbClr val="0070C0"/>
                </a:solidFill>
              </a:rPr>
              <a:t>История </a:t>
            </a:r>
            <a:r>
              <a:rPr lang="ru-RU" sz="2800" dirty="0">
                <a:solidFill>
                  <a:srgbClr val="0070C0"/>
                </a:solidFill>
              </a:rPr>
              <a:t>отождествлялась </a:t>
            </a:r>
            <a:endParaRPr lang="ru-RU" sz="2800" dirty="0" smtClean="0">
              <a:solidFill>
                <a:srgbClr val="0070C0"/>
              </a:solidFill>
            </a:endParaRPr>
          </a:p>
          <a:p>
            <a:r>
              <a:rPr lang="ru-RU" sz="2800" dirty="0" smtClean="0">
                <a:solidFill>
                  <a:srgbClr val="0070C0"/>
                </a:solidFill>
              </a:rPr>
              <a:t>с </a:t>
            </a:r>
            <a:r>
              <a:rPr lang="ru-RU" sz="2800" dirty="0">
                <a:solidFill>
                  <a:srgbClr val="0070C0"/>
                </a:solidFill>
              </a:rPr>
              <a:t>установлением подлинности, </a:t>
            </a:r>
            <a:endParaRPr lang="ru-RU" sz="2800" dirty="0" smtClean="0">
              <a:solidFill>
                <a:srgbClr val="0070C0"/>
              </a:solidFill>
            </a:endParaRPr>
          </a:p>
          <a:p>
            <a:r>
              <a:rPr lang="ru-RU" sz="2800" dirty="0" smtClean="0">
                <a:solidFill>
                  <a:srgbClr val="0070C0"/>
                </a:solidFill>
              </a:rPr>
              <a:t>истинности </a:t>
            </a:r>
            <a:r>
              <a:rPr lang="ru-RU" sz="2800" dirty="0">
                <a:solidFill>
                  <a:srgbClr val="0070C0"/>
                </a:solidFill>
              </a:rPr>
              <a:t>событий и фактов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509" y="3937506"/>
            <a:ext cx="3050108" cy="2093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978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964" y="274638"/>
            <a:ext cx="6978835" cy="665162"/>
          </a:xfrm>
          <a:ln w="28575">
            <a:noFill/>
          </a:ln>
        </p:spPr>
        <p:txBody>
          <a:bodyPr/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036921" y="842142"/>
            <a:ext cx="6903879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30315" y="1029810"/>
            <a:ext cx="0" cy="5202314"/>
          </a:xfrm>
          <a:prstGeom prst="line">
            <a:avLst/>
          </a:prstGeom>
          <a:ln>
            <a:solidFill>
              <a:srgbClr val="1C85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523783" y="1757778"/>
            <a:ext cx="213064" cy="213064"/>
          </a:xfrm>
          <a:prstGeom prst="ellipse">
            <a:avLst/>
          </a:prstGeom>
          <a:solidFill>
            <a:schemeClr val="bg1"/>
          </a:solidFill>
          <a:ln>
            <a:solidFill>
              <a:srgbClr val="1C8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23783" y="2987397"/>
            <a:ext cx="213064" cy="213064"/>
          </a:xfrm>
          <a:prstGeom prst="ellipse">
            <a:avLst/>
          </a:prstGeom>
          <a:solidFill>
            <a:schemeClr val="bg1"/>
          </a:solidFill>
          <a:ln>
            <a:solidFill>
              <a:srgbClr val="1C8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23783" y="3883698"/>
            <a:ext cx="213064" cy="213064"/>
          </a:xfrm>
          <a:prstGeom prst="ellipse">
            <a:avLst/>
          </a:prstGeom>
          <a:solidFill>
            <a:schemeClr val="bg1"/>
          </a:solidFill>
          <a:ln>
            <a:solidFill>
              <a:srgbClr val="1C8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23783" y="4779999"/>
            <a:ext cx="213064" cy="213064"/>
          </a:xfrm>
          <a:prstGeom prst="ellipse">
            <a:avLst/>
          </a:prstGeom>
          <a:solidFill>
            <a:schemeClr val="bg1"/>
          </a:solidFill>
          <a:ln>
            <a:solidFill>
              <a:srgbClr val="1C8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23783" y="6019060"/>
            <a:ext cx="213064" cy="213064"/>
          </a:xfrm>
          <a:prstGeom prst="ellipse">
            <a:avLst/>
          </a:prstGeom>
          <a:solidFill>
            <a:schemeClr val="bg1"/>
          </a:solidFill>
          <a:ln>
            <a:solidFill>
              <a:srgbClr val="1C8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2305878" y="842142"/>
            <a:ext cx="291548" cy="6668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08313" y="394575"/>
            <a:ext cx="6347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Понятие «История»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190" y="842142"/>
            <a:ext cx="3476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8260" y="1592579"/>
            <a:ext cx="35383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70C0"/>
                </a:solidFill>
              </a:rPr>
              <a:t>бытовое</a:t>
            </a:r>
            <a:endParaRPr lang="kk-KZ" sz="2400" b="1" dirty="0" smtClean="0">
              <a:solidFill>
                <a:srgbClr val="0070C0"/>
              </a:solidFill>
            </a:endParaRPr>
          </a:p>
          <a:p>
            <a:pPr algn="ctr"/>
            <a:endParaRPr lang="kk-KZ" sz="24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k-KZ" sz="2400" dirty="0" smtClean="0">
                <a:solidFill>
                  <a:srgbClr val="0070C0"/>
                </a:solidFill>
              </a:rPr>
              <a:t>проишествие</a:t>
            </a:r>
            <a:endParaRPr lang="kk-KZ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k-KZ" sz="2400" dirty="0" smtClean="0">
                <a:solidFill>
                  <a:srgbClr val="0070C0"/>
                </a:solidFill>
              </a:rPr>
              <a:t>рассказ</a:t>
            </a:r>
            <a:endParaRPr lang="kk-KZ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k-KZ" sz="2400" dirty="0" smtClean="0">
                <a:solidFill>
                  <a:srgbClr val="0070C0"/>
                </a:solidFill>
              </a:rPr>
              <a:t>миф</a:t>
            </a:r>
            <a:endParaRPr lang="kk-KZ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k-KZ" sz="2400" dirty="0" smtClean="0">
                <a:solidFill>
                  <a:srgbClr val="0070C0"/>
                </a:solidFill>
              </a:rPr>
              <a:t>событие </a:t>
            </a:r>
            <a:endParaRPr lang="kk-KZ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8991" y="1526318"/>
            <a:ext cx="39491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70C0"/>
                </a:solidFill>
              </a:rPr>
              <a:t>научное</a:t>
            </a:r>
            <a:endParaRPr lang="kk-KZ" sz="2400" b="1" dirty="0" smtClean="0">
              <a:solidFill>
                <a:srgbClr val="0070C0"/>
              </a:solidFill>
            </a:endParaRPr>
          </a:p>
          <a:p>
            <a:pPr algn="ctr"/>
            <a:endParaRPr lang="kk-KZ" sz="24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k-KZ" sz="2400" dirty="0" smtClean="0">
                <a:solidFill>
                  <a:srgbClr val="0070C0"/>
                </a:solidFill>
              </a:rPr>
              <a:t>Процесс развития природы и человека,</a:t>
            </a:r>
            <a:endParaRPr lang="kk-KZ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k-KZ" sz="2400" dirty="0" smtClean="0">
                <a:solidFill>
                  <a:srgbClr val="0070C0"/>
                </a:solidFill>
              </a:rPr>
              <a:t>Прошлое и все что происходит в прошлом,</a:t>
            </a:r>
            <a:endParaRPr lang="kk-KZ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kk-KZ" sz="2400" dirty="0" smtClean="0">
                <a:solidFill>
                  <a:srgbClr val="0070C0"/>
                </a:solidFill>
              </a:rPr>
              <a:t>Комплекс наук изучающая прошлое природы и общества</a:t>
            </a:r>
            <a:endParaRPr lang="kk-KZ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charset="0"/>
              <a:buChar char="•"/>
            </a:pP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080" y="3788475"/>
            <a:ext cx="2604190" cy="259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38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662609"/>
            <a:ext cx="7871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2. </a:t>
            </a:r>
            <a:r>
              <a:rPr lang="kk-KZ" sz="2800" b="1" dirty="0">
                <a:solidFill>
                  <a:srgbClr val="0070C0"/>
                </a:solidFill>
                <a:latin typeface="Georgia" pitchFamily="18" charset="0"/>
              </a:rPr>
              <a:t>История – многоотраслевая наука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808383" y="1202273"/>
            <a:ext cx="304800" cy="7754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3140765" y="1185829"/>
            <a:ext cx="291548" cy="27368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526156" y="1139446"/>
            <a:ext cx="278295" cy="7754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779026" y="1185828"/>
            <a:ext cx="278296" cy="27368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2133600"/>
            <a:ext cx="2729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  <a:latin typeface="Georgia" pitchFamily="18" charset="0"/>
              </a:rPr>
              <a:t>Отдельная отрасль исторического знания</a:t>
            </a:r>
            <a:endParaRPr lang="ru-RU" sz="24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2382" y="4041913"/>
            <a:ext cx="1908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  <a:latin typeface="Georgia" pitchFamily="18" charset="0"/>
              </a:rPr>
              <a:t>По объекту изучения</a:t>
            </a:r>
            <a:endParaRPr lang="ru-RU" sz="24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96139" y="1914939"/>
            <a:ext cx="3405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  <a:latin typeface="Georgia" pitchFamily="18" charset="0"/>
              </a:rPr>
              <a:t>Вспомогательные исторические дисциплины</a:t>
            </a:r>
            <a:endParaRPr lang="ru-RU" sz="24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99044" y="4041912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  <a:latin typeface="Georgia" pitchFamily="18" charset="0"/>
              </a:rPr>
              <a:t>Вспомогательные исторические науки</a:t>
            </a:r>
            <a:endParaRPr lang="ru-RU" sz="2400" b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66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9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9113" y="823460"/>
            <a:ext cx="810615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ОТДЕЛЬНАЯ ОТРАСЛЬ    </a:t>
            </a:r>
          </a:p>
          <a:p>
            <a:r>
              <a:rPr lang="kk-KZ" sz="2800" b="1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                   ИСТОРИЧЕСКОГО ЗНАНИЯ</a:t>
            </a:r>
            <a:endParaRPr lang="ru-RU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endParaRPr lang="kk-KZ" sz="2800" b="1" dirty="0">
              <a:solidFill>
                <a:srgbClr val="0070C0"/>
              </a:solidFill>
              <a:latin typeface="Georgia" pitchFamily="18" charset="0"/>
            </a:endParaRP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Экономика </a:t>
            </a: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Культура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Археология</a:t>
            </a: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Государство и право</a:t>
            </a: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Знания и наука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Война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.....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31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85459" y="654616"/>
            <a:ext cx="6824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ПО ОБЪЕКТУ ИЗУЧЕНИЯ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671904" y="1457740"/>
            <a:ext cx="3800192" cy="27933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3135" y="1834491"/>
            <a:ext cx="3453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История страны</a:t>
            </a:r>
            <a:endParaRPr lang="kk-KZ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9005" y="2188433"/>
            <a:ext cx="23058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История материка</a:t>
            </a:r>
            <a:endParaRPr lang="kk-KZ" sz="28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78505" y="4465983"/>
            <a:ext cx="40190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Всемирная история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790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9600" y="385187"/>
            <a:ext cx="82958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Вспомогательные </a:t>
            </a:r>
            <a:r>
              <a:rPr lang="kk-KZ" sz="2800" b="1" dirty="0">
                <a:solidFill>
                  <a:srgbClr val="0070C0"/>
                </a:solidFill>
                <a:latin typeface="Georgia" pitchFamily="18" charset="0"/>
              </a:rPr>
              <a:t>исторические дисциплины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4381" y="1577833"/>
            <a:ext cx="735523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ПАЛЕОГРАФИЯ </a:t>
            </a: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и </a:t>
            </a: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АРХЕОГРАФИЯ</a:t>
            </a:r>
            <a:r>
              <a:rPr lang="ru-RU" sz="2800" i="1" dirty="0">
                <a:solidFill>
                  <a:srgbClr val="0070C0"/>
                </a:solidFill>
                <a:latin typeface="Georgia" pitchFamily="18" charset="0"/>
              </a:rPr>
              <a:t/>
            </a:r>
            <a:br>
              <a:rPr lang="ru-RU" sz="2800" i="1" dirty="0">
                <a:solidFill>
                  <a:srgbClr val="0070C0"/>
                </a:solidFill>
                <a:latin typeface="Georgia" pitchFamily="18" charset="0"/>
              </a:rPr>
            </a:b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СФРАГИСТИКА </a:t>
            </a:r>
          </a:p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ГЕРАЛЬДИКА</a:t>
            </a:r>
            <a:r>
              <a:rPr lang="ru-RU" sz="2800" i="1" dirty="0">
                <a:solidFill>
                  <a:srgbClr val="0070C0"/>
                </a:solidFill>
                <a:latin typeface="Georgia" pitchFamily="18" charset="0"/>
              </a:rPr>
              <a:t/>
            </a:r>
            <a:br>
              <a:rPr lang="ru-RU" sz="2800" i="1" dirty="0">
                <a:solidFill>
                  <a:srgbClr val="0070C0"/>
                </a:solidFill>
                <a:latin typeface="Georgia" pitchFamily="18" charset="0"/>
              </a:rPr>
            </a:b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ИСТОРИЧЕСКАЯ  </a:t>
            </a:r>
            <a:r>
              <a:rPr lang="ru-RU" sz="2800" i="1" dirty="0">
                <a:solidFill>
                  <a:srgbClr val="0070C0"/>
                </a:solidFill>
                <a:latin typeface="Georgia" pitchFamily="18" charset="0"/>
              </a:rPr>
              <a:t>МЕТРОЛОГИЯ</a:t>
            </a:r>
            <a:br>
              <a:rPr lang="ru-RU" sz="2800" i="1" dirty="0">
                <a:solidFill>
                  <a:srgbClr val="0070C0"/>
                </a:solidFill>
                <a:latin typeface="Georgia" pitchFamily="18" charset="0"/>
              </a:rPr>
            </a:b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ХРОНОЛОГИЯ </a:t>
            </a:r>
          </a:p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НУМИЗМАТИКА </a:t>
            </a:r>
            <a:r>
              <a:rPr lang="ru-RU" sz="2800" i="1" dirty="0">
                <a:solidFill>
                  <a:srgbClr val="0070C0"/>
                </a:solidFill>
                <a:latin typeface="Georgia" pitchFamily="18" charset="0"/>
              </a:rPr>
              <a:t/>
            </a:r>
            <a:br>
              <a:rPr lang="ru-RU" sz="2800" i="1" dirty="0">
                <a:solidFill>
                  <a:srgbClr val="0070C0"/>
                </a:solidFill>
                <a:latin typeface="Georgia" pitchFamily="18" charset="0"/>
              </a:rPr>
            </a:b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ГЕНЕОЛОГИЯ</a:t>
            </a:r>
            <a:r>
              <a:rPr lang="ru-RU" sz="2800" i="1" dirty="0">
                <a:solidFill>
                  <a:srgbClr val="0070C0"/>
                </a:solidFill>
                <a:latin typeface="Georgia" pitchFamily="18" charset="0"/>
              </a:rPr>
              <a:t/>
            </a:r>
            <a:br>
              <a:rPr lang="ru-RU" sz="2800" i="1" dirty="0">
                <a:solidFill>
                  <a:srgbClr val="0070C0"/>
                </a:solidFill>
                <a:latin typeface="Georgia" pitchFamily="18" charset="0"/>
              </a:rPr>
            </a:br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ТОПОНИМИКА </a:t>
            </a:r>
            <a:endParaRPr lang="ru-RU" sz="2800" i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Georgia" pitchFamily="18" charset="0"/>
              </a:rPr>
              <a:t>ОНОМАСТИКА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07" y="4237867"/>
            <a:ext cx="237172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833" y="3770313"/>
            <a:ext cx="1881810" cy="2391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042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4590" y="334955"/>
            <a:ext cx="58571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ВСПОМОГАТЕЛЬНЫЕ </a:t>
            </a:r>
          </a:p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ИСТОРИЧЕСКИЕ НАУКИ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5" name="Штриховая стрелка вправо 4"/>
          <p:cNvSpPr/>
          <p:nvPr/>
        </p:nvSpPr>
        <p:spPr>
          <a:xfrm>
            <a:off x="1259234" y="1629775"/>
            <a:ext cx="828260" cy="51683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1156252" y="3273287"/>
            <a:ext cx="931242" cy="5300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1259234" y="5062329"/>
            <a:ext cx="970444" cy="47707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425148" y="1623390"/>
            <a:ext cx="4518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</a:rPr>
              <a:t>источниковедение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5148" y="3280154"/>
            <a:ext cx="3180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</a:rPr>
              <a:t>историография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64904" y="5042452"/>
            <a:ext cx="3101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</a:rPr>
              <a:t>методология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21" y="3803374"/>
            <a:ext cx="17716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21" y="1239728"/>
            <a:ext cx="1757983" cy="235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230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8315" y="613033"/>
            <a:ext cx="5406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</a:rPr>
              <a:t>Исторический источник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9357" y="1921565"/>
            <a:ext cx="28492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MO" altLang="ru-RU" sz="2800" b="1" dirty="0" smtClean="0">
                <a:solidFill>
                  <a:srgbClr val="0070C0"/>
                </a:solidFill>
                <a:latin typeface="Georgia" pitchFamily="18" charset="0"/>
              </a:rPr>
              <a:t>Все, что дает информацию о прошлом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92417" y="2080591"/>
            <a:ext cx="280946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MO" altLang="ru-RU" sz="2800" b="1" dirty="0" smtClean="0">
                <a:solidFill>
                  <a:srgbClr val="0070C0"/>
                </a:solidFill>
                <a:latin typeface="Georgia" pitchFamily="18" charset="0"/>
              </a:rPr>
              <a:t>Результат деятельности человека</a:t>
            </a:r>
            <a:endParaRPr lang="ru-RU" alt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921566" y="1212333"/>
            <a:ext cx="1457738" cy="709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914589" y="1212333"/>
            <a:ext cx="1154907" cy="709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442" y="3432175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571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ÐÐ°ÑÑÐ¸Ð½ÐºÐ¸ Ð¿Ð¾ Ð·Ð°Ð¿ÑÐ¾ÑÑ Ð¸ÑÑÐ¾ÑÐ¸ÑÐµÑÐºÐ¸Ð¹ Ð¸ÑÑÐ¾ÑÐ½Ð¸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ÐÐ°ÑÑÐ¸Ð½ÐºÐ¸ Ð¿Ð¾ Ð·Ð°Ð¿ÑÐ¾ÑÑ Ð¸ÑÑÐ¾ÑÐ¸ÑÐµÑÐºÐ¸Ð¹ Ð¸ÑÑÐ¾ÑÐ½Ð¸Ð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814" y="5349425"/>
            <a:ext cx="1640372" cy="135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0375" y="1235599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письменные</a:t>
            </a: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вещественные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этнографические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устные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лингвистические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0070C0"/>
                </a:solidFill>
                <a:latin typeface="Georgia" pitchFamily="18" charset="0"/>
              </a:rPr>
              <a:t>ф</a:t>
            </a:r>
            <a:r>
              <a:rPr lang="ru-RU" sz="2800" b="1" dirty="0" err="1" smtClean="0">
                <a:solidFill>
                  <a:srgbClr val="0070C0"/>
                </a:solidFill>
                <a:latin typeface="Georgia" pitchFamily="18" charset="0"/>
              </a:rPr>
              <a:t>отоисточники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фоно-видео-источники</a:t>
            </a:r>
            <a:endParaRPr lang="ru-RU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статистические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э</a:t>
            </a: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лектронные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58329" y="508307"/>
            <a:ext cx="52027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ВИДЫ ИСТОЧНИКОВ: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4" y="2617403"/>
            <a:ext cx="19240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946" y="540744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8" y="272839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0" y="4989128"/>
            <a:ext cx="265747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453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60893" y="2466729"/>
            <a:ext cx="74222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ВОПРОСЫ ИСТОРИЧЕСКОЙ НАУКИ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129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4187" y="1651311"/>
            <a:ext cx="776287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2"/>
                </a:solidFill>
              </a:rPr>
              <a:t>.</a:t>
            </a:r>
            <a:endParaRPr lang="ru-RU" sz="1600" dirty="0">
              <a:solidFill>
                <a:schemeClr val="bg2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5883" y="570251"/>
            <a:ext cx="817598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ВОПРОСЫ ИСТОРИЧЕСКОЙ НАУКИ: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Кто? Что?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Когда?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Где</a:t>
            </a: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?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Откуда</a:t>
            </a: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? 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Почему?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endParaRPr lang="kk-KZ" sz="2400" b="1" dirty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endParaRPr lang="kk-KZ" sz="24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kk-KZ" sz="2400" b="1" dirty="0" smtClean="0">
                <a:solidFill>
                  <a:srgbClr val="0070C0"/>
                </a:solidFill>
                <a:latin typeface="Georgia" pitchFamily="18" charset="0"/>
              </a:rPr>
              <a:t>ИСТОРИЯ -</a:t>
            </a:r>
            <a:endParaRPr lang="kk-KZ" sz="24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0070C0"/>
                </a:solidFill>
              </a:rPr>
              <a:t>наука, занимающаяся </a:t>
            </a:r>
            <a:r>
              <a:rPr lang="ru-RU" sz="2800" b="1" i="1" dirty="0">
                <a:solidFill>
                  <a:srgbClr val="0070C0"/>
                </a:solidFill>
              </a:rPr>
              <a:t>изучением человека 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0070C0"/>
                </a:solidFill>
              </a:rPr>
              <a:t>(</a:t>
            </a:r>
            <a:r>
              <a:rPr lang="ru-RU" sz="2800" b="1" i="1" dirty="0">
                <a:solidFill>
                  <a:srgbClr val="0070C0"/>
                </a:solidFill>
              </a:rPr>
              <a:t>его деятельности, состояния, мировоззрения, социальных связей, организаций и так далее) 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0070C0"/>
                </a:solidFill>
              </a:rPr>
              <a:t>в</a:t>
            </a:r>
            <a:r>
              <a:rPr lang="ru-RU" sz="2800" b="1" i="1" dirty="0">
                <a:solidFill>
                  <a:srgbClr val="0070C0"/>
                </a:solidFill>
              </a:rPr>
              <a:t> прошлом</a:t>
            </a:r>
            <a:endParaRPr lang="ru-RU" sz="2800" b="1" i="1" dirty="0" smtClean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873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758" y="0"/>
            <a:ext cx="9144000" cy="6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42122" y="2413721"/>
            <a:ext cx="75802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3. </a:t>
            </a:r>
            <a:r>
              <a:rPr lang="kk-KZ" sz="2800" b="1" dirty="0">
                <a:solidFill>
                  <a:srgbClr val="0070C0"/>
                </a:solidFill>
                <a:latin typeface="Georgia" pitchFamily="18" charset="0"/>
              </a:rPr>
              <a:t>Цель курса </a:t>
            </a:r>
            <a:endParaRPr lang="kk-KZ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«Современная история Казахстана»</a:t>
            </a:r>
            <a:endParaRPr lang="kk-KZ" sz="2800" b="1" dirty="0">
              <a:solidFill>
                <a:srgbClr val="0070C0"/>
              </a:solidFill>
              <a:latin typeface="Georgia" pitchFamily="18" charset="0"/>
            </a:endParaRPr>
          </a:p>
          <a:p>
            <a:pPr algn="ctr"/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483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09563"/>
            <a:ext cx="7351713" cy="624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921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-1569" r="-1195" b="1060"/>
          <a:stretch/>
        </p:blipFill>
        <p:spPr bwMode="auto">
          <a:xfrm>
            <a:off x="-92765" y="-54000"/>
            <a:ext cx="9356035" cy="69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83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4070" y="556591"/>
            <a:ext cx="8362121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Цель курса 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«СОВРЕМЕННАЯ ИСТОРИЯ               </a:t>
            </a:r>
          </a:p>
          <a:p>
            <a:r>
              <a:rPr lang="ru-RU" sz="2800" b="1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                                                     </a:t>
            </a: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КАЗАХСТАНА» </a:t>
            </a:r>
            <a:endParaRPr lang="ru-RU" sz="2800" b="1" dirty="0" smtClean="0">
              <a:solidFill>
                <a:srgbClr val="0070C0"/>
              </a:solidFill>
              <a:latin typeface="Georgia" pitchFamily="18" charset="0"/>
            </a:endParaRPr>
          </a:p>
          <a:p>
            <a:endParaRPr lang="ru-RU" sz="2000" b="1" dirty="0">
              <a:solidFill>
                <a:srgbClr val="0070C0"/>
              </a:solidFill>
              <a:latin typeface="Georgia" pitchFamily="18" charset="0"/>
            </a:endParaRPr>
          </a:p>
          <a:p>
            <a:pPr lvl="0"/>
            <a:r>
              <a:rPr lang="ru-RU" sz="2800" b="1" i="1" dirty="0" smtClean="0">
                <a:solidFill>
                  <a:srgbClr val="0070C0"/>
                </a:solidFill>
              </a:rPr>
              <a:t>Получить объективные </a:t>
            </a:r>
            <a:r>
              <a:rPr lang="ru-RU" sz="2800" b="1" i="1" dirty="0">
                <a:solidFill>
                  <a:srgbClr val="0070C0"/>
                </a:solidFill>
              </a:rPr>
              <a:t>исторические знания об основных этапах истории современного Казахстана; 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pPr lvl="0"/>
            <a:endParaRPr lang="ru-RU" sz="2800" b="1" i="1" dirty="0" smtClean="0">
              <a:solidFill>
                <a:srgbClr val="0070C0"/>
              </a:solidFill>
            </a:endParaRPr>
          </a:p>
          <a:p>
            <a:pPr lvl="0"/>
            <a:r>
              <a:rPr lang="ru-RU" sz="2800" b="1" i="1" dirty="0" smtClean="0">
                <a:solidFill>
                  <a:srgbClr val="0070C0"/>
                </a:solidFill>
              </a:rPr>
              <a:t>направить </a:t>
            </a:r>
            <a:r>
              <a:rPr lang="ru-RU" sz="2800" b="1" i="1" dirty="0">
                <a:solidFill>
                  <a:srgbClr val="0070C0"/>
                </a:solidFill>
              </a:rPr>
              <a:t>внимание студентов на проблемы становления и развития государственности и историко-культурных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22409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34"/>
            <a:ext cx="9144000" cy="6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5043" y="227114"/>
            <a:ext cx="83886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4. </a:t>
            </a:r>
            <a:r>
              <a:rPr lang="kk-KZ" sz="2800" b="1" dirty="0">
                <a:solidFill>
                  <a:srgbClr val="0070C0"/>
                </a:solidFill>
                <a:latin typeface="Georgia" pitchFamily="18" charset="0"/>
              </a:rPr>
              <a:t>Темы курса «</a:t>
            </a:r>
            <a:r>
              <a:rPr lang="kk-KZ" sz="2800" b="1" dirty="0" smtClean="0">
                <a:solidFill>
                  <a:srgbClr val="0070C0"/>
                </a:solidFill>
                <a:latin typeface="Georgia" pitchFamily="18" charset="0"/>
              </a:rPr>
              <a:t>Современная история Казахстана»</a:t>
            </a:r>
          </a:p>
          <a:p>
            <a:endParaRPr lang="kk-KZ" sz="28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kk-KZ" sz="2800" b="1" dirty="0">
              <a:solidFill>
                <a:srgbClr val="0070C0"/>
              </a:solidFill>
              <a:latin typeface="Georgia" pitchFamily="18" charset="0"/>
            </a:endParaRPr>
          </a:p>
          <a:p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0574" y="1099930"/>
            <a:ext cx="83753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>
              <a:solidFill>
                <a:srgbClr val="0070C0"/>
              </a:solidFill>
            </a:endParaRP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1</a:t>
            </a:r>
            <a:r>
              <a:rPr lang="ru-RU" sz="2400" b="1" i="1" dirty="0">
                <a:solidFill>
                  <a:srgbClr val="0070C0"/>
                </a:solidFill>
              </a:rPr>
              <a:t>. Введение в дисциплину.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2. Исторические предпосылки независимости Казахстана: этапы формирования идеи национального государства.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3. Гражданско-политическое противостояние.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4. Реализация советской модели государственного строительства.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5. Противоречия и последствия советских реформ в Казахстане во второй половине ХХ века.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6. Сущность политики «перестройки» в Казахстане.</a:t>
            </a:r>
          </a:p>
          <a:p>
            <a:r>
              <a:rPr lang="ru-RU" sz="2400" b="1" i="1" dirty="0">
                <a:solidFill>
                  <a:srgbClr val="0070C0"/>
                </a:solidFill>
              </a:rPr>
              <a:t>7. Формирование государственного устройства Республики Казахстан</a:t>
            </a:r>
            <a:r>
              <a:rPr lang="ru-RU" sz="2400" b="1" i="1" dirty="0" smtClean="0">
                <a:solidFill>
                  <a:srgbClr val="0070C0"/>
                </a:solidFill>
              </a:rPr>
              <a:t>.</a:t>
            </a:r>
          </a:p>
          <a:p>
            <a:endParaRPr lang="ru-RU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944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0574" y="634137"/>
            <a:ext cx="82428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8.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Экономикалық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дамудың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қазақстандық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үлгісі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9.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Әлеуметтік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жаңғыру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–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қоғамның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әл-ауқат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тірегі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10.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Этнодемографиялық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үдерістер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мен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ұлтаралық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келісімнің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нығаюуы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11.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Рухани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жаңғыру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және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қоғамдық-саяси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дамудың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келешегі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12.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Ұлы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Дала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еліндегі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жаңа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тарихи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сананы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және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дүниетанымды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қалыптастыру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саясаты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13.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Қазақстан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–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замануи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әлем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мойындаған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ел.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14. Н.Ә. Назарбаев – </a:t>
            </a:r>
            <a:r>
              <a:rPr lang="ru-RU" sz="2400" b="1" i="1" dirty="0" err="1">
                <a:solidFill>
                  <a:srgbClr val="0070C0"/>
                </a:solidFill>
                <a:latin typeface="+mn-lt"/>
                <a:cs typeface="Times New Roman" pitchFamily="18" charset="0"/>
              </a:rPr>
              <a:t>тарихтағы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тұлға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15. Формирование нации единого 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будущего.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6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017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790" y="479075"/>
            <a:ext cx="8640417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Georgia" pitchFamily="18" charset="0"/>
              </a:rPr>
              <a:t>5</a:t>
            </a: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. </a:t>
            </a:r>
            <a:r>
              <a:rPr lang="kk-KZ" sz="2800" b="1" dirty="0">
                <a:solidFill>
                  <a:srgbClr val="0070C0"/>
                </a:solidFill>
                <a:latin typeface="Georgia" pitchFamily="18" charset="0"/>
              </a:rPr>
              <a:t>Литература по курсу.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1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Назарбаев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Н.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Болашаққа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бағдар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: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рухани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жаңғыру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. – Астана, 2017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2. 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История Казахстана.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5 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томов. 1-5-тома.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–Алматы., 1996, 1997, 2000, 2010.</a:t>
            </a:r>
          </a:p>
          <a:p>
            <a:pPr lvl="0"/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3. </a:t>
            </a:r>
            <a:r>
              <a:rPr lang="ru-RU" sz="2000" i="1" dirty="0" err="1">
                <a:solidFill>
                  <a:srgbClr val="0070C0"/>
                </a:solidFill>
                <a:latin typeface="Georgia" pitchFamily="18" charset="0"/>
              </a:rPr>
              <a:t>Қозыбаев</a:t>
            </a:r>
            <a:r>
              <a:rPr lang="ru-RU" sz="2000" i="1" dirty="0">
                <a:solidFill>
                  <a:srgbClr val="0070C0"/>
                </a:solidFill>
                <a:latin typeface="Georgia" pitchFamily="18" charset="0"/>
              </a:rPr>
              <a:t> М. История и современность. – Алма-Ата, 2003. – 265 б</a:t>
            </a:r>
            <a:r>
              <a:rPr lang="ru-RU" sz="2000" i="1" dirty="0">
                <a:solidFill>
                  <a:srgbClr val="0070C0"/>
                </a:solidFill>
              </a:rPr>
              <a:t>.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4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Алан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Барнард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Антропология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тарихы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мен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теориясы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[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оқулық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] / А.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Барнард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; ауд. Ж.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Жұмашова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, 2018. - 240 б.</a:t>
            </a:r>
          </a:p>
          <a:p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5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Шваб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К. </a:t>
            </a:r>
            <a:r>
              <a:rPr lang="ru-RU" sz="2000" dirty="0" err="1" smtClean="0">
                <a:solidFill>
                  <a:srgbClr val="0070C0"/>
                </a:solidFill>
                <a:latin typeface="Georgia" pitchFamily="18" charset="0"/>
              </a:rPr>
              <a:t>Төртінші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индустриялық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революция [монография] / 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ауд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.: Н. Б.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Ақыш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, Л. Ә.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Бимендиева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, К. І.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Матыжанов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, 2018. 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-198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б.</a:t>
            </a:r>
          </a:p>
          <a:p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6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Назарбаев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Н.Ә. 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В потоке истории.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– Алматы: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Атамұра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, 1999</a:t>
            </a:r>
          </a:p>
          <a:p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7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Кан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Г.В. История Казахстана: Учебное пособие для вузов. – Алматы, 2005.</a:t>
            </a:r>
          </a:p>
          <a:p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8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Georgia" pitchFamily="18" charset="0"/>
              </a:rPr>
              <a:t>Ұлы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Дала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тарихы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: учебное пособие /Кан Г.В.,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Тугжанов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Е.Л. – Астана: </a:t>
            </a:r>
            <a:r>
              <a:rPr lang="en-US" sz="2000" dirty="0" err="1">
                <a:solidFill>
                  <a:srgbClr val="0070C0"/>
                </a:solidFill>
                <a:latin typeface="Georgia" pitchFamily="18" charset="0"/>
              </a:rPr>
              <a:t>Zhasyl</a:t>
            </a:r>
            <a:r>
              <a:rPr lang="en-US" sz="2000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Georgia" pitchFamily="18" charset="0"/>
              </a:rPr>
              <a:t>Orda</a:t>
            </a:r>
            <a:r>
              <a:rPr lang="en-US" sz="2000" dirty="0">
                <a:solidFill>
                  <a:srgbClr val="0070C0"/>
                </a:solidFill>
                <a:latin typeface="Georgia" pitchFamily="18" charset="0"/>
              </a:rPr>
              <a:t>, 2015. – 328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стр.</a:t>
            </a:r>
          </a:p>
          <a:p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9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Georgia" pitchFamily="18" charset="0"/>
              </a:rPr>
              <a:t>Аяған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Б.Ғ.,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Әбжанов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Х.М.,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Махат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Д.А.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Қазіргі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Қазақстан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тарихы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. – Алматы, 2010.</a:t>
            </a:r>
          </a:p>
          <a:p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10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Georgia" pitchFamily="18" charset="0"/>
              </a:rPr>
              <a:t>Артыкбаев</a:t>
            </a:r>
            <a:r>
              <a:rPr lang="ru-RU" sz="2000" dirty="0" smtClean="0">
                <a:solidFill>
                  <a:srgbClr val="0070C0"/>
                </a:solidFill>
                <a:latin typeface="Georgia" pitchFamily="18" charset="0"/>
              </a:rPr>
              <a:t> 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Ж.О.; </a:t>
            </a:r>
            <a:r>
              <a:rPr lang="ru-RU" sz="2000" dirty="0" err="1">
                <a:solidFill>
                  <a:srgbClr val="0070C0"/>
                </a:solidFill>
                <a:latin typeface="Georgia" pitchFamily="18" charset="0"/>
              </a:rPr>
              <a:t>Раздыков</a:t>
            </a:r>
            <a:r>
              <a:rPr lang="ru-RU" sz="2000" dirty="0">
                <a:solidFill>
                  <a:srgbClr val="0070C0"/>
                </a:solidFill>
                <a:latin typeface="Georgia" pitchFamily="18" charset="0"/>
              </a:rPr>
              <a:t> С.З. История Казахстана: Учебник. – Астана: Фолиант, 2007. – 344 с.</a:t>
            </a:r>
          </a:p>
        </p:txBody>
      </p:sp>
    </p:spTree>
    <p:extLst>
      <p:ext uri="{BB962C8B-B14F-4D97-AF65-F5344CB8AC3E}">
        <p14:creationId xmlns:p14="http://schemas.microsoft.com/office/powerpoint/2010/main" val="3145237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268"/>
            <a:ext cx="9144000" cy="68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02365" y="408850"/>
            <a:ext cx="79115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ИНТЕРНЕТ-РЕСУРСЫ</a:t>
            </a: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:</a:t>
            </a:r>
          </a:p>
          <a:p>
            <a:endParaRPr lang="ru-RU" sz="2800" dirty="0">
              <a:solidFill>
                <a:srgbClr val="0070C0"/>
              </a:solidFill>
              <a:latin typeface="Georgia" pitchFamily="18" charset="0"/>
            </a:endParaRPr>
          </a:p>
          <a:p>
            <a:r>
              <a:rPr lang="en-US" sz="2800" dirty="0">
                <a:solidFill>
                  <a:srgbClr val="0070C0"/>
                </a:solidFill>
                <a:latin typeface="Georgia" pitchFamily="18" charset="0"/>
              </a:rPr>
              <a:t>Akorda.kz, </a:t>
            </a:r>
          </a:p>
          <a:p>
            <a:r>
              <a:rPr lang="en-US" sz="2800" dirty="0">
                <a:solidFill>
                  <a:srgbClr val="0070C0"/>
                </a:solidFill>
                <a:latin typeface="Georgia" pitchFamily="18" charset="0"/>
              </a:rPr>
              <a:t>e-history.kz;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Georgia" pitchFamily="18" charset="0"/>
              </a:rPr>
              <a:t>http</a:t>
            </a:r>
            <a:r>
              <a:rPr lang="en-US" sz="2800" dirty="0">
                <a:solidFill>
                  <a:srgbClr val="0070C0"/>
                </a:solidFill>
                <a:latin typeface="Georgia" pitchFamily="18" charset="0"/>
              </a:rPr>
              <a:t>://www.tarihibilim.kz/;   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Georgia" pitchFamily="18" charset="0"/>
              </a:rPr>
              <a:t>http</a:t>
            </a:r>
            <a:r>
              <a:rPr lang="en-US" sz="2800" dirty="0">
                <a:solidFill>
                  <a:srgbClr val="0070C0"/>
                </a:solidFill>
                <a:latin typeface="Georgia" pitchFamily="18" charset="0"/>
              </a:rPr>
              <a:t>://kazakhstan.awd.kz/;</a:t>
            </a:r>
          </a:p>
          <a:p>
            <a:r>
              <a:rPr lang="en-US" sz="2800" dirty="0">
                <a:solidFill>
                  <a:srgbClr val="0070C0"/>
                </a:solidFill>
                <a:latin typeface="Georgia" pitchFamily="18" charset="0"/>
              </a:rPr>
              <a:t>http://www.president.kz; </a:t>
            </a:r>
          </a:p>
          <a:p>
            <a:r>
              <a:rPr lang="en-US" sz="2800" dirty="0">
                <a:solidFill>
                  <a:srgbClr val="0070C0"/>
                </a:solidFill>
                <a:latin typeface="Georgia" pitchFamily="18" charset="0"/>
              </a:rPr>
              <a:t>http://</a:t>
            </a:r>
            <a:r>
              <a:rPr lang="en-US" sz="2800" dirty="0" smtClean="0">
                <a:solidFill>
                  <a:srgbClr val="0070C0"/>
                </a:solidFill>
                <a:latin typeface="Georgia" pitchFamily="18" charset="0"/>
              </a:rPr>
              <a:t>www.unesco.org/culture/asia/index.html http</a:t>
            </a:r>
            <a:r>
              <a:rPr lang="en-US" sz="2800" dirty="0">
                <a:solidFill>
                  <a:srgbClr val="0070C0"/>
                </a:solidFill>
                <a:latin typeface="Georgia" pitchFamily="18" charset="0"/>
              </a:rPr>
              <a:t>://kazchronic.host.kz/ </a:t>
            </a:r>
          </a:p>
        </p:txBody>
      </p:sp>
    </p:spTree>
    <p:extLst>
      <p:ext uri="{BB962C8B-B14F-4D97-AF65-F5344CB8AC3E}">
        <p14:creationId xmlns:p14="http://schemas.microsoft.com/office/powerpoint/2010/main" val="991613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2982</TotalTime>
  <Words>662</Words>
  <Application>Microsoft Office PowerPoint</Application>
  <PresentationFormat>Экран (4:3)</PresentationFormat>
  <Paragraphs>145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«Digital East»</dc:title>
  <dc:creator>Раушан Айдарбаева(Заведующий кафедрой ИКиСПД)</dc:creator>
  <cp:lastModifiedBy>Kaliyeva </cp:lastModifiedBy>
  <cp:revision>163</cp:revision>
  <cp:lastPrinted>2018-12-24T04:02:12Z</cp:lastPrinted>
  <dcterms:modified xsi:type="dcterms:W3CDTF">2020-08-31T16:50:41Z</dcterms:modified>
</cp:coreProperties>
</file>